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78" r:id="rId2"/>
    <p:sldId id="270" r:id="rId3"/>
    <p:sldId id="269" r:id="rId4"/>
    <p:sldId id="273" r:id="rId5"/>
    <p:sldId id="274" r:id="rId6"/>
    <p:sldId id="272" r:id="rId7"/>
    <p:sldId id="271" r:id="rId8"/>
    <p:sldId id="264" r:id="rId9"/>
    <p:sldId id="265" r:id="rId10"/>
    <p:sldId id="256" r:id="rId11"/>
    <p:sldId id="257" r:id="rId12"/>
    <p:sldId id="258" r:id="rId13"/>
    <p:sldId id="291" r:id="rId14"/>
    <p:sldId id="292" r:id="rId15"/>
    <p:sldId id="293" r:id="rId16"/>
    <p:sldId id="259" r:id="rId17"/>
    <p:sldId id="260" r:id="rId18"/>
    <p:sldId id="261" r:id="rId19"/>
    <p:sldId id="262" r:id="rId20"/>
    <p:sldId id="263" r:id="rId21"/>
    <p:sldId id="277" r:id="rId22"/>
    <p:sldId id="275" r:id="rId23"/>
    <p:sldId id="276" r:id="rId24"/>
    <p:sldId id="266" r:id="rId25"/>
    <p:sldId id="267" r:id="rId26"/>
    <p:sldId id="294" r:id="rId27"/>
    <p:sldId id="268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79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B0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84" autoAdjust="0"/>
  </p:normalViewPr>
  <p:slideViewPr>
    <p:cSldViewPr>
      <p:cViewPr varScale="1">
        <p:scale>
          <a:sx n="75" d="100"/>
          <a:sy n="75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C9454-3E27-4F40-80C1-7474A59BE35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113E378-3AF0-45A0-B7F6-D85B64E1EB0A}">
      <dgm:prSet/>
      <dgm:spPr>
        <a:solidFill>
          <a:srgbClr val="FFC000"/>
        </a:solidFill>
      </dgm:spPr>
      <dgm:t>
        <a:bodyPr/>
        <a:lstStyle/>
        <a:p>
          <a:pPr rtl="0"/>
          <a:r>
            <a:rPr lang="it-IT" dirty="0" smtClean="0">
              <a:solidFill>
                <a:schemeClr val="tx2"/>
              </a:solidFill>
            </a:rPr>
            <a:t>Da dove siamo partiti</a:t>
          </a:r>
          <a:endParaRPr lang="it-IT" dirty="0">
            <a:solidFill>
              <a:schemeClr val="tx2"/>
            </a:solidFill>
          </a:endParaRPr>
        </a:p>
      </dgm:t>
    </dgm:pt>
    <dgm:pt modelId="{0FAA8EFE-75BD-474E-9AED-62FC7E813106}" type="parTrans" cxnId="{751A4671-D70E-4E91-B7B3-D487171D40A2}">
      <dgm:prSet/>
      <dgm:spPr/>
      <dgm:t>
        <a:bodyPr/>
        <a:lstStyle/>
        <a:p>
          <a:endParaRPr lang="it-IT"/>
        </a:p>
      </dgm:t>
    </dgm:pt>
    <dgm:pt modelId="{D2655BF0-24E7-4C04-8D1E-3569FA081ECD}" type="sibTrans" cxnId="{751A4671-D70E-4E91-B7B3-D487171D40A2}">
      <dgm:prSet/>
      <dgm:spPr/>
      <dgm:t>
        <a:bodyPr/>
        <a:lstStyle/>
        <a:p>
          <a:endParaRPr lang="it-IT"/>
        </a:p>
      </dgm:t>
    </dgm:pt>
    <dgm:pt modelId="{B20A8DFA-7BDC-4420-8823-D1F155777167}" type="pres">
      <dgm:prSet presAssocID="{6B4C9454-3E27-4F40-80C1-7474A59BE35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3D56F79-971D-48BF-ADB8-E7EAE5B44B88}" type="pres">
      <dgm:prSet presAssocID="{1113E378-3AF0-45A0-B7F6-D85B64E1EB0A}" presName="composite" presStyleCnt="0"/>
      <dgm:spPr/>
    </dgm:pt>
    <dgm:pt modelId="{B9C97510-92C1-4076-AED0-B3FB5EC1FBB7}" type="pres">
      <dgm:prSet presAssocID="{1113E378-3AF0-45A0-B7F6-D85B64E1EB0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6F04B84C-F1A1-41E4-ABDF-489CA9B76056}" type="pres">
      <dgm:prSet presAssocID="{1113E378-3AF0-45A0-B7F6-D85B64E1EB0A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7BD236A-301A-4FE6-9C7F-E118AC59BAC3}" type="presOf" srcId="{6B4C9454-3E27-4F40-80C1-7474A59BE357}" destId="{B20A8DFA-7BDC-4420-8823-D1F155777167}" srcOrd="0" destOrd="0" presId="urn:microsoft.com/office/officeart/2005/8/layout/vList3"/>
    <dgm:cxn modelId="{45D05A65-F924-4F91-925B-E8AEE3F91564}" type="presOf" srcId="{1113E378-3AF0-45A0-B7F6-D85B64E1EB0A}" destId="{6F04B84C-F1A1-41E4-ABDF-489CA9B76056}" srcOrd="0" destOrd="0" presId="urn:microsoft.com/office/officeart/2005/8/layout/vList3"/>
    <dgm:cxn modelId="{751A4671-D70E-4E91-B7B3-D487171D40A2}" srcId="{6B4C9454-3E27-4F40-80C1-7474A59BE357}" destId="{1113E378-3AF0-45A0-B7F6-D85B64E1EB0A}" srcOrd="0" destOrd="0" parTransId="{0FAA8EFE-75BD-474E-9AED-62FC7E813106}" sibTransId="{D2655BF0-24E7-4C04-8D1E-3569FA081ECD}"/>
    <dgm:cxn modelId="{6351C2DE-2CA1-42BA-894B-A169602DF108}" type="presParOf" srcId="{B20A8DFA-7BDC-4420-8823-D1F155777167}" destId="{83D56F79-971D-48BF-ADB8-E7EAE5B44B88}" srcOrd="0" destOrd="0" presId="urn:microsoft.com/office/officeart/2005/8/layout/vList3"/>
    <dgm:cxn modelId="{4C62D9A4-AEE1-468A-A56F-BEA88F021314}" type="presParOf" srcId="{83D56F79-971D-48BF-ADB8-E7EAE5B44B88}" destId="{B9C97510-92C1-4076-AED0-B3FB5EC1FBB7}" srcOrd="0" destOrd="0" presId="urn:microsoft.com/office/officeart/2005/8/layout/vList3"/>
    <dgm:cxn modelId="{659A289C-DA44-4842-9DE8-05E35152F745}" type="presParOf" srcId="{83D56F79-971D-48BF-ADB8-E7EAE5B44B88}" destId="{6F04B84C-F1A1-41E4-ABDF-489CA9B760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4B5443-0059-4330-8BFE-B121186CE9BE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840BC8F9-0631-43F9-95ED-BA7E122DEAE2}">
      <dgm:prSet/>
      <dgm:spPr/>
      <dgm:t>
        <a:bodyPr/>
        <a:lstStyle/>
        <a:p>
          <a:pPr rtl="0"/>
          <a:r>
            <a:rPr lang="it-IT" smtClean="0"/>
            <a:t>Festa dello Sport</a:t>
          </a:r>
          <a:endParaRPr lang="it-IT"/>
        </a:p>
      </dgm:t>
    </dgm:pt>
    <dgm:pt modelId="{A22DF29A-0139-415E-8F77-894187EC1EFB}" type="parTrans" cxnId="{92442DB2-954F-4648-A023-7865A75BE094}">
      <dgm:prSet/>
      <dgm:spPr/>
      <dgm:t>
        <a:bodyPr/>
        <a:lstStyle/>
        <a:p>
          <a:endParaRPr lang="it-IT"/>
        </a:p>
      </dgm:t>
    </dgm:pt>
    <dgm:pt modelId="{E430583D-7DE7-416B-8C55-C6A6C054C6A9}" type="sibTrans" cxnId="{92442DB2-954F-4648-A023-7865A75BE094}">
      <dgm:prSet/>
      <dgm:spPr/>
      <dgm:t>
        <a:bodyPr/>
        <a:lstStyle/>
        <a:p>
          <a:endParaRPr lang="it-IT"/>
        </a:p>
      </dgm:t>
    </dgm:pt>
    <dgm:pt modelId="{1D663FC9-BEB1-46BA-BC82-E88F158BFE37}" type="pres">
      <dgm:prSet presAssocID="{2F4B5443-0059-4330-8BFE-B121186CE9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0585EA6-8CE3-4B67-B221-C3DC67FE6629}" type="pres">
      <dgm:prSet presAssocID="{840BC8F9-0631-43F9-95ED-BA7E122DEAE2}" presName="circ1TxSh" presStyleLbl="vennNode1" presStyleIdx="0" presStyleCnt="1" custLinFactNeighborX="-2926"/>
      <dgm:spPr/>
      <dgm:t>
        <a:bodyPr/>
        <a:lstStyle/>
        <a:p>
          <a:endParaRPr lang="it-IT"/>
        </a:p>
      </dgm:t>
    </dgm:pt>
  </dgm:ptLst>
  <dgm:cxnLst>
    <dgm:cxn modelId="{92442DB2-954F-4648-A023-7865A75BE094}" srcId="{2F4B5443-0059-4330-8BFE-B121186CE9BE}" destId="{840BC8F9-0631-43F9-95ED-BA7E122DEAE2}" srcOrd="0" destOrd="0" parTransId="{A22DF29A-0139-415E-8F77-894187EC1EFB}" sibTransId="{E430583D-7DE7-416B-8C55-C6A6C054C6A9}"/>
    <dgm:cxn modelId="{62B98DE9-F94B-4EC6-B485-ECD75937CD0C}" type="presOf" srcId="{840BC8F9-0631-43F9-95ED-BA7E122DEAE2}" destId="{90585EA6-8CE3-4B67-B221-C3DC67FE6629}" srcOrd="0" destOrd="0" presId="urn:microsoft.com/office/officeart/2005/8/layout/venn1"/>
    <dgm:cxn modelId="{1D4D3DC3-3AD1-43CF-B1B6-197A86ACEE1E}" type="presOf" srcId="{2F4B5443-0059-4330-8BFE-B121186CE9BE}" destId="{1D663FC9-BEB1-46BA-BC82-E88F158BFE37}" srcOrd="0" destOrd="0" presId="urn:microsoft.com/office/officeart/2005/8/layout/venn1"/>
    <dgm:cxn modelId="{70E3E0DC-4C00-4AC8-9EE0-C1E4EE5CE983}" type="presParOf" srcId="{1D663FC9-BEB1-46BA-BC82-E88F158BFE37}" destId="{90585EA6-8CE3-4B67-B221-C3DC67FE662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38FEFF-7373-4A3E-9697-3686DFFE34D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A099F08-AF45-43EC-A37B-ADBE2CE08E4B}">
      <dgm:prSet/>
      <dgm:spPr/>
      <dgm:t>
        <a:bodyPr/>
        <a:lstStyle/>
        <a:p>
          <a:pPr rtl="0"/>
          <a:r>
            <a:rPr lang="it-IT" dirty="0" smtClean="0"/>
            <a:t>La Politica del fare</a:t>
          </a:r>
          <a:endParaRPr lang="it-IT" dirty="0"/>
        </a:p>
      </dgm:t>
    </dgm:pt>
    <dgm:pt modelId="{CAD89494-B875-4B95-84A3-25018A6E726F}" type="parTrans" cxnId="{34FA3681-CAC9-40E5-854E-978A3B7976DF}">
      <dgm:prSet/>
      <dgm:spPr/>
      <dgm:t>
        <a:bodyPr/>
        <a:lstStyle/>
        <a:p>
          <a:endParaRPr lang="it-IT"/>
        </a:p>
      </dgm:t>
    </dgm:pt>
    <dgm:pt modelId="{07372E96-C299-4F1C-AE0B-B915A9A66CFE}" type="sibTrans" cxnId="{34FA3681-CAC9-40E5-854E-978A3B7976DF}">
      <dgm:prSet/>
      <dgm:spPr/>
      <dgm:t>
        <a:bodyPr/>
        <a:lstStyle/>
        <a:p>
          <a:endParaRPr lang="it-IT"/>
        </a:p>
      </dgm:t>
    </dgm:pt>
    <dgm:pt modelId="{322CD914-30E5-4348-83BD-F1400836851F}" type="pres">
      <dgm:prSet presAssocID="{7F38FEFF-7373-4A3E-9697-3686DFFE34D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C7447BB-01B4-4070-8216-C91C8C112A19}" type="pres">
      <dgm:prSet presAssocID="{CA099F08-AF45-43EC-A37B-ADBE2CE08E4B}" presName="node" presStyleLbl="node1" presStyleIdx="0" presStyleCnt="1" custRadScaleRad="99854" custRadScaleInc="-2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4FA3681-CAC9-40E5-854E-978A3B7976DF}" srcId="{7F38FEFF-7373-4A3E-9697-3686DFFE34D4}" destId="{CA099F08-AF45-43EC-A37B-ADBE2CE08E4B}" srcOrd="0" destOrd="0" parTransId="{CAD89494-B875-4B95-84A3-25018A6E726F}" sibTransId="{07372E96-C299-4F1C-AE0B-B915A9A66CFE}"/>
    <dgm:cxn modelId="{7E86EC55-5823-4992-B9EC-8440A3C88873}" type="presOf" srcId="{CA099F08-AF45-43EC-A37B-ADBE2CE08E4B}" destId="{DC7447BB-01B4-4070-8216-C91C8C112A19}" srcOrd="0" destOrd="0" presId="urn:microsoft.com/office/officeart/2005/8/layout/cycle2"/>
    <dgm:cxn modelId="{9F429A77-7198-4D74-BFA4-1EF4CC70FB8A}" type="presOf" srcId="{7F38FEFF-7373-4A3E-9697-3686DFFE34D4}" destId="{322CD914-30E5-4348-83BD-F1400836851F}" srcOrd="0" destOrd="0" presId="urn:microsoft.com/office/officeart/2005/8/layout/cycle2"/>
    <dgm:cxn modelId="{59FC2D10-E76A-4BE4-AD51-4837FAD0A567}" type="presParOf" srcId="{322CD914-30E5-4348-83BD-F1400836851F}" destId="{DC7447BB-01B4-4070-8216-C91C8C112A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09F4ED-D3AB-4E41-B855-065F4C8F7205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it-IT"/>
        </a:p>
      </dgm:t>
    </dgm:pt>
    <dgm:pt modelId="{4560076C-FD82-40E5-8306-B853BCE6EF98}">
      <dgm:prSet custT="1"/>
      <dgm:spPr/>
      <dgm:t>
        <a:bodyPr/>
        <a:lstStyle/>
        <a:p>
          <a:pPr rtl="0"/>
          <a:r>
            <a:rPr lang="it-IT" sz="3700" dirty="0" smtClean="0"/>
            <a:t>Via </a:t>
          </a:r>
          <a:r>
            <a:rPr lang="it-IT" sz="3700" dirty="0" err="1" smtClean="0"/>
            <a:t>Badini</a:t>
          </a:r>
          <a:endParaRPr lang="it-IT" sz="3700" dirty="0"/>
        </a:p>
      </dgm:t>
    </dgm:pt>
    <dgm:pt modelId="{48BA9831-C0D2-422E-B1A4-CBA71943F83D}" type="parTrans" cxnId="{47556BA6-23CD-415E-9DC8-21095D2E7689}">
      <dgm:prSet/>
      <dgm:spPr/>
      <dgm:t>
        <a:bodyPr/>
        <a:lstStyle/>
        <a:p>
          <a:endParaRPr lang="it-IT"/>
        </a:p>
      </dgm:t>
    </dgm:pt>
    <dgm:pt modelId="{79175140-8DD9-4493-A779-66B7658EB338}" type="sibTrans" cxnId="{47556BA6-23CD-415E-9DC8-21095D2E7689}">
      <dgm:prSet/>
      <dgm:spPr/>
      <dgm:t>
        <a:bodyPr/>
        <a:lstStyle/>
        <a:p>
          <a:endParaRPr lang="it-IT"/>
        </a:p>
      </dgm:t>
    </dgm:pt>
    <dgm:pt modelId="{38A3A3E4-A403-4C21-A31C-D0FCC2991D68}" type="pres">
      <dgm:prSet presAssocID="{7009F4ED-D3AB-4E41-B855-065F4C8F720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8E99C95-A724-448B-A706-E93BD9441053}" type="pres">
      <dgm:prSet presAssocID="{4560076C-FD82-40E5-8306-B853BCE6EF98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53D8B92-A8FA-4C61-BC5D-0559BE8E0F6F}" type="presOf" srcId="{7009F4ED-D3AB-4E41-B855-065F4C8F7205}" destId="{38A3A3E4-A403-4C21-A31C-D0FCC2991D68}" srcOrd="0" destOrd="0" presId="urn:microsoft.com/office/officeart/2005/8/layout/cycle2"/>
    <dgm:cxn modelId="{47556BA6-23CD-415E-9DC8-21095D2E7689}" srcId="{7009F4ED-D3AB-4E41-B855-065F4C8F7205}" destId="{4560076C-FD82-40E5-8306-B853BCE6EF98}" srcOrd="0" destOrd="0" parTransId="{48BA9831-C0D2-422E-B1A4-CBA71943F83D}" sibTransId="{79175140-8DD9-4493-A779-66B7658EB338}"/>
    <dgm:cxn modelId="{4E485A49-57FF-4178-8603-BCF77FAB7532}" type="presOf" srcId="{4560076C-FD82-40E5-8306-B853BCE6EF98}" destId="{68E99C95-A724-448B-A706-E93BD9441053}" srcOrd="0" destOrd="0" presId="urn:microsoft.com/office/officeart/2005/8/layout/cycle2"/>
    <dgm:cxn modelId="{03FC55B0-3CEE-4BBA-AC41-C5F253C4D696}" type="presParOf" srcId="{38A3A3E4-A403-4C21-A31C-D0FCC2991D68}" destId="{68E99C95-A724-448B-A706-E93BD944105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485CC7-D24F-4D7C-BFD3-4770675EB7A8}" type="doc">
      <dgm:prSet loTypeId="urn:microsoft.com/office/officeart/2005/8/layout/cycle2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it-IT"/>
        </a:p>
      </dgm:t>
    </dgm:pt>
    <dgm:pt modelId="{CB051279-4EB2-4574-A4F6-A92269DDC0CF}">
      <dgm:prSet custT="1"/>
      <dgm:spPr/>
      <dgm:t>
        <a:bodyPr/>
        <a:lstStyle/>
        <a:p>
          <a:pPr rtl="0"/>
          <a:r>
            <a:rPr lang="it-IT" sz="2400" dirty="0" smtClean="0"/>
            <a:t>Collaborazioni</a:t>
          </a:r>
          <a:endParaRPr lang="it-IT" sz="2400" dirty="0"/>
        </a:p>
      </dgm:t>
    </dgm:pt>
    <dgm:pt modelId="{E3EAB62A-4AE1-4D70-BB0C-A1B197F2C0E0}" type="parTrans" cxnId="{451BDAB3-5CDC-4FD3-A99E-FAD6B91904D2}">
      <dgm:prSet/>
      <dgm:spPr/>
      <dgm:t>
        <a:bodyPr/>
        <a:lstStyle/>
        <a:p>
          <a:endParaRPr lang="it-IT"/>
        </a:p>
      </dgm:t>
    </dgm:pt>
    <dgm:pt modelId="{281F1D9F-5D63-43BD-9354-C01BEC18061F}" type="sibTrans" cxnId="{451BDAB3-5CDC-4FD3-A99E-FAD6B91904D2}">
      <dgm:prSet/>
      <dgm:spPr/>
      <dgm:t>
        <a:bodyPr/>
        <a:lstStyle/>
        <a:p>
          <a:endParaRPr lang="it-IT"/>
        </a:p>
      </dgm:t>
    </dgm:pt>
    <dgm:pt modelId="{4BBF6A3C-E3C8-4959-B8BE-FDC67F2BAC54}" type="pres">
      <dgm:prSet presAssocID="{B9485CC7-D24F-4D7C-BFD3-4770675EB7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5A81603-DA3C-4AB5-9786-410B2AE381B9}" type="pres">
      <dgm:prSet presAssocID="{CB051279-4EB2-4574-A4F6-A92269DDC0CF}" presName="node" presStyleLbl="node1" presStyleIdx="0" presStyleCnt="1" custScaleX="92044" custScaleY="93884" custRadScaleRad="80433" custRadScaleInc="-33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70B7B9F-995F-4E3B-B3FB-1A759C0B0EFE}" type="presOf" srcId="{B9485CC7-D24F-4D7C-BFD3-4770675EB7A8}" destId="{4BBF6A3C-E3C8-4959-B8BE-FDC67F2BAC54}" srcOrd="0" destOrd="0" presId="urn:microsoft.com/office/officeart/2005/8/layout/cycle2"/>
    <dgm:cxn modelId="{451BDAB3-5CDC-4FD3-A99E-FAD6B91904D2}" srcId="{B9485CC7-D24F-4D7C-BFD3-4770675EB7A8}" destId="{CB051279-4EB2-4574-A4F6-A92269DDC0CF}" srcOrd="0" destOrd="0" parTransId="{E3EAB62A-4AE1-4D70-BB0C-A1B197F2C0E0}" sibTransId="{281F1D9F-5D63-43BD-9354-C01BEC18061F}"/>
    <dgm:cxn modelId="{4306BF09-2A01-4949-8CA4-D1389F41A188}" type="presOf" srcId="{CB051279-4EB2-4574-A4F6-A92269DDC0CF}" destId="{45A81603-DA3C-4AB5-9786-410B2AE381B9}" srcOrd="0" destOrd="0" presId="urn:microsoft.com/office/officeart/2005/8/layout/cycle2"/>
    <dgm:cxn modelId="{87AF1C09-7D6F-43CB-8373-AB60914D0AF8}" type="presParOf" srcId="{4BBF6A3C-E3C8-4959-B8BE-FDC67F2BAC54}" destId="{45A81603-DA3C-4AB5-9786-410B2AE381B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1A25F4-9880-4708-B963-426EEC8C1C3E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it-IT"/>
        </a:p>
      </dgm:t>
    </dgm:pt>
    <dgm:pt modelId="{72CCB559-6010-4D1E-9670-3B34D9BA2384}">
      <dgm:prSet custT="1"/>
      <dgm:spPr/>
      <dgm:t>
        <a:bodyPr/>
        <a:lstStyle/>
        <a:p>
          <a:pPr rtl="0"/>
          <a:r>
            <a:rPr lang="it-IT" sz="66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Scuola</a:t>
          </a:r>
          <a:endParaRPr lang="it-IT" sz="6600" dirty="0"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AC2C6652-8FA1-4B75-B829-E09E0D90C2AB}" type="parTrans" cxnId="{C4BF9476-0C7C-4936-9A86-897745E31C30}">
      <dgm:prSet/>
      <dgm:spPr/>
      <dgm:t>
        <a:bodyPr/>
        <a:lstStyle/>
        <a:p>
          <a:endParaRPr lang="it-IT"/>
        </a:p>
      </dgm:t>
    </dgm:pt>
    <dgm:pt modelId="{5DEC3511-1A02-484E-9002-7E30BB0C004A}" type="sibTrans" cxnId="{C4BF9476-0C7C-4936-9A86-897745E31C30}">
      <dgm:prSet/>
      <dgm:spPr/>
      <dgm:t>
        <a:bodyPr/>
        <a:lstStyle/>
        <a:p>
          <a:endParaRPr lang="it-IT"/>
        </a:p>
      </dgm:t>
    </dgm:pt>
    <dgm:pt modelId="{92CD694F-272A-4883-AD56-A046FB939744}" type="pres">
      <dgm:prSet presAssocID="{621A25F4-9880-4708-B963-426EEC8C1C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063156B-9263-4901-BD22-9774C9EA99A5}" type="pres">
      <dgm:prSet presAssocID="{72CCB559-6010-4D1E-9670-3B34D9BA2384}" presName="linNode" presStyleCnt="0"/>
      <dgm:spPr/>
    </dgm:pt>
    <dgm:pt modelId="{35B891FB-DC40-416B-8AFC-A9318AF67737}" type="pres">
      <dgm:prSet presAssocID="{72CCB559-6010-4D1E-9670-3B34D9BA2384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4BF9476-0C7C-4936-9A86-897745E31C30}" srcId="{621A25F4-9880-4708-B963-426EEC8C1C3E}" destId="{72CCB559-6010-4D1E-9670-3B34D9BA2384}" srcOrd="0" destOrd="0" parTransId="{AC2C6652-8FA1-4B75-B829-E09E0D90C2AB}" sibTransId="{5DEC3511-1A02-484E-9002-7E30BB0C004A}"/>
    <dgm:cxn modelId="{FAB5B803-4210-4269-89FB-623BB682CB4E}" type="presOf" srcId="{72CCB559-6010-4D1E-9670-3B34D9BA2384}" destId="{35B891FB-DC40-416B-8AFC-A9318AF67737}" srcOrd="0" destOrd="0" presId="urn:microsoft.com/office/officeart/2005/8/layout/vList5"/>
    <dgm:cxn modelId="{9D6197FA-5713-4C99-A13D-2B2E1E2389AF}" type="presOf" srcId="{621A25F4-9880-4708-B963-426EEC8C1C3E}" destId="{92CD694F-272A-4883-AD56-A046FB939744}" srcOrd="0" destOrd="0" presId="urn:microsoft.com/office/officeart/2005/8/layout/vList5"/>
    <dgm:cxn modelId="{E743E3D0-52E8-4C9C-8E54-F97E8437550C}" type="presParOf" srcId="{92CD694F-272A-4883-AD56-A046FB939744}" destId="{2063156B-9263-4901-BD22-9774C9EA99A5}" srcOrd="0" destOrd="0" presId="urn:microsoft.com/office/officeart/2005/8/layout/vList5"/>
    <dgm:cxn modelId="{0E728461-CFD5-4D5B-9071-869A8023C13B}" type="presParOf" srcId="{2063156B-9263-4901-BD22-9774C9EA99A5}" destId="{35B891FB-DC40-416B-8AFC-A9318AF67737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235856-9623-4BA9-8FEC-8BF86EC1E80D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it-IT"/>
        </a:p>
      </dgm:t>
    </dgm:pt>
    <dgm:pt modelId="{4E0007C0-1EFE-4D28-B0B0-FFA155F0365B}">
      <dgm:prSet/>
      <dgm:spPr/>
      <dgm:t>
        <a:bodyPr/>
        <a:lstStyle/>
        <a:p>
          <a:pPr rtl="0"/>
          <a:r>
            <a:rPr lang="it-IT" dirty="0" smtClean="0"/>
            <a:t>Il nostro ambiente, le nostre tradizioni</a:t>
          </a:r>
          <a:endParaRPr lang="it-IT" dirty="0"/>
        </a:p>
      </dgm:t>
    </dgm:pt>
    <dgm:pt modelId="{0660F75C-1AE6-44FE-BFD1-CC43CB15BFEE}" type="parTrans" cxnId="{17009430-E60C-4B08-849A-1521C1DDF6EF}">
      <dgm:prSet/>
      <dgm:spPr/>
      <dgm:t>
        <a:bodyPr/>
        <a:lstStyle/>
        <a:p>
          <a:endParaRPr lang="it-IT"/>
        </a:p>
      </dgm:t>
    </dgm:pt>
    <dgm:pt modelId="{A07690C4-F447-4604-85F3-9EAF6800BA17}" type="sibTrans" cxnId="{17009430-E60C-4B08-849A-1521C1DDF6EF}">
      <dgm:prSet/>
      <dgm:spPr/>
      <dgm:t>
        <a:bodyPr/>
        <a:lstStyle/>
        <a:p>
          <a:endParaRPr lang="it-IT"/>
        </a:p>
      </dgm:t>
    </dgm:pt>
    <dgm:pt modelId="{097B00BE-846A-4E23-9BE3-A0974C8AC238}" type="pres">
      <dgm:prSet presAssocID="{D9235856-9623-4BA9-8FEC-8BF86EC1E8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A5A835-87B6-4152-A37A-A2A606E4558D}" type="pres">
      <dgm:prSet presAssocID="{4E0007C0-1EFE-4D28-B0B0-FFA155F0365B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5CB5BE-D6E8-431A-A592-482079FA3536}" type="presOf" srcId="{D9235856-9623-4BA9-8FEC-8BF86EC1E80D}" destId="{097B00BE-846A-4E23-9BE3-A0974C8AC238}" srcOrd="0" destOrd="0" presId="urn:microsoft.com/office/officeart/2005/8/layout/cycle2"/>
    <dgm:cxn modelId="{3F3DFEDF-ACCF-4DB0-AC78-DA1FCE4ACC2C}" type="presOf" srcId="{4E0007C0-1EFE-4D28-B0B0-FFA155F0365B}" destId="{D6A5A835-87B6-4152-A37A-A2A606E4558D}" srcOrd="0" destOrd="0" presId="urn:microsoft.com/office/officeart/2005/8/layout/cycle2"/>
    <dgm:cxn modelId="{17009430-E60C-4B08-849A-1521C1DDF6EF}" srcId="{D9235856-9623-4BA9-8FEC-8BF86EC1E80D}" destId="{4E0007C0-1EFE-4D28-B0B0-FFA155F0365B}" srcOrd="0" destOrd="0" parTransId="{0660F75C-1AE6-44FE-BFD1-CC43CB15BFEE}" sibTransId="{A07690C4-F447-4604-85F3-9EAF6800BA17}"/>
    <dgm:cxn modelId="{DAC89532-177F-4AE9-B26C-CAC5A3667E8A}" type="presParOf" srcId="{097B00BE-846A-4E23-9BE3-A0974C8AC238}" destId="{D6A5A835-87B6-4152-A37A-A2A606E4558D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1F73BE-0183-4B85-96C2-FFE46272B98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7158E36-B8CC-445B-9335-CF854B7A59D3}">
      <dgm:prSet/>
      <dgm:spPr>
        <a:solidFill>
          <a:schemeClr val="tx1">
            <a:lumMod val="85000"/>
            <a:lumOff val="15000"/>
            <a:alpha val="50000"/>
          </a:schemeClr>
        </a:solidFill>
      </dgm:spPr>
      <dgm:t>
        <a:bodyPr/>
        <a:lstStyle/>
        <a:p>
          <a:pPr rtl="0"/>
          <a:r>
            <a:rPr lang="it-IT" dirty="0" smtClean="0">
              <a:solidFill>
                <a:schemeClr val="bg1"/>
              </a:solidFill>
            </a:rPr>
            <a:t>Pozzi: a che punto siamo?</a:t>
          </a:r>
          <a:endParaRPr lang="it-IT" dirty="0">
            <a:solidFill>
              <a:schemeClr val="bg1"/>
            </a:solidFill>
          </a:endParaRPr>
        </a:p>
      </dgm:t>
    </dgm:pt>
    <dgm:pt modelId="{32D1909E-9A85-42EE-BE5B-B52C470DC373}" type="parTrans" cxnId="{EB558199-44A7-4C3D-A539-531C3277B3A1}">
      <dgm:prSet/>
      <dgm:spPr/>
      <dgm:t>
        <a:bodyPr/>
        <a:lstStyle/>
        <a:p>
          <a:endParaRPr lang="it-IT"/>
        </a:p>
      </dgm:t>
    </dgm:pt>
    <dgm:pt modelId="{C4FD9DA7-EE43-474B-B9B5-088D8EA94578}" type="sibTrans" cxnId="{EB558199-44A7-4C3D-A539-531C3277B3A1}">
      <dgm:prSet/>
      <dgm:spPr/>
      <dgm:t>
        <a:bodyPr/>
        <a:lstStyle/>
        <a:p>
          <a:endParaRPr lang="it-IT"/>
        </a:p>
      </dgm:t>
    </dgm:pt>
    <dgm:pt modelId="{63BC32BD-9E71-4883-B585-02B14D84FEED}" type="pres">
      <dgm:prSet presAssocID="{B61F73BE-0183-4B85-96C2-FFE46272B98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883452B-F5F7-4DBD-A643-E5581F17C7D1}" type="pres">
      <dgm:prSet presAssocID="{37158E36-B8CC-445B-9335-CF854B7A59D3}" presName="circ1TxSh" presStyleLbl="vennNode1" presStyleIdx="0" presStyleCnt="1" custLinFactNeighborX="935" custLinFactNeighborY="-1605"/>
      <dgm:spPr/>
      <dgm:t>
        <a:bodyPr/>
        <a:lstStyle/>
        <a:p>
          <a:endParaRPr lang="it-IT"/>
        </a:p>
      </dgm:t>
    </dgm:pt>
  </dgm:ptLst>
  <dgm:cxnLst>
    <dgm:cxn modelId="{EB558199-44A7-4C3D-A539-531C3277B3A1}" srcId="{B61F73BE-0183-4B85-96C2-FFE46272B98A}" destId="{37158E36-B8CC-445B-9335-CF854B7A59D3}" srcOrd="0" destOrd="0" parTransId="{32D1909E-9A85-42EE-BE5B-B52C470DC373}" sibTransId="{C4FD9DA7-EE43-474B-B9B5-088D8EA94578}"/>
    <dgm:cxn modelId="{22B27A73-800B-4BA2-8A0B-DE8C3F86D5C2}" type="presOf" srcId="{37158E36-B8CC-445B-9335-CF854B7A59D3}" destId="{5883452B-F5F7-4DBD-A643-E5581F17C7D1}" srcOrd="0" destOrd="0" presId="urn:microsoft.com/office/officeart/2005/8/layout/venn1"/>
    <dgm:cxn modelId="{4002BC21-D200-4377-936A-A0623B303BD6}" type="presOf" srcId="{B61F73BE-0183-4B85-96C2-FFE46272B98A}" destId="{63BC32BD-9E71-4883-B585-02B14D84FEED}" srcOrd="0" destOrd="0" presId="urn:microsoft.com/office/officeart/2005/8/layout/venn1"/>
    <dgm:cxn modelId="{4E3B672B-C215-4552-8F5F-05C8AF60220C}" type="presParOf" srcId="{63BC32BD-9E71-4883-B585-02B14D84FEED}" destId="{5883452B-F5F7-4DBD-A643-E5581F17C7D1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778DAA-2E13-4677-9037-4866A878B573}" type="doc">
      <dgm:prSet loTypeId="urn:microsoft.com/office/officeart/2005/8/layout/venn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F95DAC4F-BB19-4E0F-8A63-2CDCA0B64DC1}">
      <dgm:prSet/>
      <dgm:spPr/>
      <dgm:t>
        <a:bodyPr/>
        <a:lstStyle/>
        <a:p>
          <a:pPr rtl="0"/>
          <a:r>
            <a:rPr lang="it-IT" dirty="0" smtClean="0"/>
            <a:t>Cultura a 360°</a:t>
          </a:r>
          <a:endParaRPr lang="it-IT" dirty="0"/>
        </a:p>
      </dgm:t>
    </dgm:pt>
    <dgm:pt modelId="{AE25A88F-397D-4CF9-944D-EEF9880ABC3F}" type="parTrans" cxnId="{6185E983-72AC-4048-ADFB-9A7A07B2FD2B}">
      <dgm:prSet/>
      <dgm:spPr/>
      <dgm:t>
        <a:bodyPr/>
        <a:lstStyle/>
        <a:p>
          <a:endParaRPr lang="it-IT"/>
        </a:p>
      </dgm:t>
    </dgm:pt>
    <dgm:pt modelId="{753677B4-971A-4153-8188-F4D96EF6B4F0}" type="sibTrans" cxnId="{6185E983-72AC-4048-ADFB-9A7A07B2FD2B}">
      <dgm:prSet/>
      <dgm:spPr/>
      <dgm:t>
        <a:bodyPr/>
        <a:lstStyle/>
        <a:p>
          <a:endParaRPr lang="it-IT"/>
        </a:p>
      </dgm:t>
    </dgm:pt>
    <dgm:pt modelId="{0DF1D865-D755-43AE-AB09-0055F890A3CC}" type="pres">
      <dgm:prSet presAssocID="{9A778DAA-2E13-4677-9037-4866A878B57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877B9B1-FDC2-4D4E-94BD-546C58F7DEC7}" type="pres">
      <dgm:prSet presAssocID="{F95DAC4F-BB19-4E0F-8A63-2CDCA0B64DC1}" presName="circ1TxSh" presStyleLbl="vennNode1" presStyleIdx="0" presStyleCnt="1" custScaleY="99149" custLinFactX="-26069" custLinFactNeighborX="-100000" custLinFactNeighborY="-4180"/>
      <dgm:spPr/>
      <dgm:t>
        <a:bodyPr/>
        <a:lstStyle/>
        <a:p>
          <a:endParaRPr lang="it-IT"/>
        </a:p>
      </dgm:t>
    </dgm:pt>
  </dgm:ptLst>
  <dgm:cxnLst>
    <dgm:cxn modelId="{40EC8C4B-E48E-4E3D-8CEF-66C92C67B3B0}" type="presOf" srcId="{F95DAC4F-BB19-4E0F-8A63-2CDCA0B64DC1}" destId="{C877B9B1-FDC2-4D4E-94BD-546C58F7DEC7}" srcOrd="0" destOrd="0" presId="urn:microsoft.com/office/officeart/2005/8/layout/venn1"/>
    <dgm:cxn modelId="{6185E983-72AC-4048-ADFB-9A7A07B2FD2B}" srcId="{9A778DAA-2E13-4677-9037-4866A878B573}" destId="{F95DAC4F-BB19-4E0F-8A63-2CDCA0B64DC1}" srcOrd="0" destOrd="0" parTransId="{AE25A88F-397D-4CF9-944D-EEF9880ABC3F}" sibTransId="{753677B4-971A-4153-8188-F4D96EF6B4F0}"/>
    <dgm:cxn modelId="{C96EFD5B-47E8-44D9-B3FE-0F2594CBDD91}" type="presOf" srcId="{9A778DAA-2E13-4677-9037-4866A878B573}" destId="{0DF1D865-D755-43AE-AB09-0055F890A3CC}" srcOrd="0" destOrd="0" presId="urn:microsoft.com/office/officeart/2005/8/layout/venn1"/>
    <dgm:cxn modelId="{4746A7F6-B978-4C18-9E98-A4D9E9A0C9C7}" type="presParOf" srcId="{0DF1D865-D755-43AE-AB09-0055F890A3CC}" destId="{C877B9B1-FDC2-4D4E-94BD-546C58F7DEC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581BA2-FC9B-47BD-9B3E-BDD688F5346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0978FF7-B35C-48FA-B667-E5981FAA565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it-IT" dirty="0" smtClean="0"/>
            <a:t>Biblioteca, com’è, come sarà</a:t>
          </a:r>
          <a:endParaRPr lang="it-IT" dirty="0"/>
        </a:p>
      </dgm:t>
    </dgm:pt>
    <dgm:pt modelId="{55BD4EA7-D333-4933-ACA7-928BFB0B9A7E}" type="parTrans" cxnId="{F2EFAA92-9568-481A-83FD-10719B9038E0}">
      <dgm:prSet/>
      <dgm:spPr/>
      <dgm:t>
        <a:bodyPr/>
        <a:lstStyle/>
        <a:p>
          <a:endParaRPr lang="it-IT"/>
        </a:p>
      </dgm:t>
    </dgm:pt>
    <dgm:pt modelId="{9A146513-18DC-4E14-9E2F-80F137C768E1}" type="sibTrans" cxnId="{F2EFAA92-9568-481A-83FD-10719B9038E0}">
      <dgm:prSet/>
      <dgm:spPr/>
      <dgm:t>
        <a:bodyPr/>
        <a:lstStyle/>
        <a:p>
          <a:endParaRPr lang="it-IT"/>
        </a:p>
      </dgm:t>
    </dgm:pt>
    <dgm:pt modelId="{F8A33F96-92E0-413D-A51C-221A0D9A848C}" type="pres">
      <dgm:prSet presAssocID="{E9581BA2-FC9B-47BD-9B3E-BDD688F5346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5B2EDA0-232D-49C6-849D-D046A11D7EA7}" type="pres">
      <dgm:prSet presAssocID="{20978FF7-B35C-48FA-B667-E5981FAA5658}" presName="composite" presStyleCnt="0"/>
      <dgm:spPr/>
    </dgm:pt>
    <dgm:pt modelId="{F7E5B655-0DCC-4BE4-A67B-F0057041A177}" type="pres">
      <dgm:prSet presAssocID="{20978FF7-B35C-48FA-B667-E5981FAA5658}" presName="imgShp" presStyleLbl="fgImgPlace1" presStyleIdx="0" presStyleCnt="1" custScaleX="137800" custLinFactNeighborX="-57095" custLinFactNeighborY="-12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F78987CB-76BD-4420-8063-62CAB73A78E0}" type="pres">
      <dgm:prSet presAssocID="{20978FF7-B35C-48FA-B667-E5981FAA5658}" presName="txShp" presStyleLbl="node1" presStyleIdx="0" presStyleCnt="1" custScaleX="129029" custLinFactNeighborX="5305" custLinFactNeighborY="-12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6C7322C-A4D4-4989-BC83-6991CE8ED1E0}" type="presOf" srcId="{20978FF7-B35C-48FA-B667-E5981FAA5658}" destId="{F78987CB-76BD-4420-8063-62CAB73A78E0}" srcOrd="0" destOrd="0" presId="urn:microsoft.com/office/officeart/2005/8/layout/vList3"/>
    <dgm:cxn modelId="{90725B82-88D4-47AF-928B-B4674439B555}" type="presOf" srcId="{E9581BA2-FC9B-47BD-9B3E-BDD688F5346F}" destId="{F8A33F96-92E0-413D-A51C-221A0D9A848C}" srcOrd="0" destOrd="0" presId="urn:microsoft.com/office/officeart/2005/8/layout/vList3"/>
    <dgm:cxn modelId="{F2EFAA92-9568-481A-83FD-10719B9038E0}" srcId="{E9581BA2-FC9B-47BD-9B3E-BDD688F5346F}" destId="{20978FF7-B35C-48FA-B667-E5981FAA5658}" srcOrd="0" destOrd="0" parTransId="{55BD4EA7-D333-4933-ACA7-928BFB0B9A7E}" sibTransId="{9A146513-18DC-4E14-9E2F-80F137C768E1}"/>
    <dgm:cxn modelId="{7A9C1703-8C2A-479C-B9D9-58FD58979814}" type="presParOf" srcId="{F8A33F96-92E0-413D-A51C-221A0D9A848C}" destId="{05B2EDA0-232D-49C6-849D-D046A11D7EA7}" srcOrd="0" destOrd="0" presId="urn:microsoft.com/office/officeart/2005/8/layout/vList3"/>
    <dgm:cxn modelId="{F604B9D1-E89F-4415-9559-A2003E91BB10}" type="presParOf" srcId="{05B2EDA0-232D-49C6-849D-D046A11D7EA7}" destId="{F7E5B655-0DCC-4BE4-A67B-F0057041A177}" srcOrd="0" destOrd="0" presId="urn:microsoft.com/office/officeart/2005/8/layout/vList3"/>
    <dgm:cxn modelId="{43DC6D5F-1DD8-466D-B07C-B562A48CE659}" type="presParOf" srcId="{05B2EDA0-232D-49C6-849D-D046A11D7EA7}" destId="{F78987CB-76BD-4420-8063-62CAB73A78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4B84C-F1A1-41E4-ABDF-489CA9B76056}">
      <dsp:nvSpPr>
        <dsp:cNvPr id="0" name=""/>
        <dsp:cNvSpPr/>
      </dsp:nvSpPr>
      <dsp:spPr>
        <a:xfrm rot="10800000">
          <a:off x="1664207" y="0"/>
          <a:ext cx="5472684" cy="1143000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031" tIns="148590" rIns="277368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900" kern="1200" dirty="0" smtClean="0">
              <a:solidFill>
                <a:schemeClr val="tx2"/>
              </a:solidFill>
            </a:rPr>
            <a:t>Da dove siamo partiti</a:t>
          </a:r>
          <a:endParaRPr lang="it-IT" sz="3900" kern="1200" dirty="0">
            <a:solidFill>
              <a:schemeClr val="tx2"/>
            </a:solidFill>
          </a:endParaRPr>
        </a:p>
      </dsp:txBody>
      <dsp:txXfrm rot="10800000">
        <a:off x="1949957" y="0"/>
        <a:ext cx="5186934" cy="1143000"/>
      </dsp:txXfrm>
    </dsp:sp>
    <dsp:sp modelId="{B9C97510-92C1-4076-AED0-B3FB5EC1FBB7}">
      <dsp:nvSpPr>
        <dsp:cNvPr id="0" name=""/>
        <dsp:cNvSpPr/>
      </dsp:nvSpPr>
      <dsp:spPr>
        <a:xfrm>
          <a:off x="1092707" y="0"/>
          <a:ext cx="1143000" cy="1143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447BB-01B4-4070-8216-C91C8C112A19}">
      <dsp:nvSpPr>
        <dsp:cNvPr id="0" name=""/>
        <dsp:cNvSpPr/>
      </dsp:nvSpPr>
      <dsp:spPr>
        <a:xfrm>
          <a:off x="2880296" y="2852"/>
          <a:ext cx="2503437" cy="2503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900" kern="1200" dirty="0" smtClean="0"/>
            <a:t>La Politica del fare</a:t>
          </a:r>
          <a:endParaRPr lang="it-IT" sz="3900" kern="1200" dirty="0"/>
        </a:p>
      </dsp:txBody>
      <dsp:txXfrm>
        <a:off x="3246916" y="369472"/>
        <a:ext cx="1770197" cy="1770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99C95-A724-448B-A706-E93BD9441053}">
      <dsp:nvSpPr>
        <dsp:cNvPr id="0" name=""/>
        <dsp:cNvSpPr/>
      </dsp:nvSpPr>
      <dsp:spPr>
        <a:xfrm>
          <a:off x="2955447" y="54"/>
          <a:ext cx="1861504" cy="18615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kern="1200" dirty="0" smtClean="0"/>
            <a:t>Via </a:t>
          </a:r>
          <a:r>
            <a:rPr lang="it-IT" sz="3700" kern="1200" dirty="0" err="1" smtClean="0"/>
            <a:t>Badini</a:t>
          </a:r>
          <a:endParaRPr lang="it-IT" sz="3700" kern="1200" dirty="0"/>
        </a:p>
      </dsp:txBody>
      <dsp:txXfrm>
        <a:off x="3228058" y="272665"/>
        <a:ext cx="1316282" cy="1316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81603-DA3C-4AB5-9786-410B2AE381B9}">
      <dsp:nvSpPr>
        <dsp:cNvPr id="0" name=""/>
        <dsp:cNvSpPr/>
      </dsp:nvSpPr>
      <dsp:spPr>
        <a:xfrm>
          <a:off x="4958732" y="176468"/>
          <a:ext cx="2637143" cy="2689861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Collaborazioni</a:t>
          </a:r>
          <a:endParaRPr lang="it-IT" sz="2400" kern="1200" dirty="0"/>
        </a:p>
      </dsp:txBody>
      <dsp:txXfrm>
        <a:off x="5344933" y="570389"/>
        <a:ext cx="1864741" cy="19020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891FB-DC40-416B-8AFC-A9318AF67737}">
      <dsp:nvSpPr>
        <dsp:cNvPr id="0" name=""/>
        <dsp:cNvSpPr/>
      </dsp:nvSpPr>
      <dsp:spPr>
        <a:xfrm>
          <a:off x="2633471" y="558"/>
          <a:ext cx="2962656" cy="114188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600" kern="12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Scuola</a:t>
          </a:r>
          <a:endParaRPr lang="it-IT" sz="6600" kern="1200" dirty="0"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2689213" y="56300"/>
        <a:ext cx="2851172" cy="103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75240-A37F-44BB-8DAE-06B7244AF0E8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9AC45-3CED-4E61-904E-D0E3E0066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92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9AC45-3CED-4E61-904E-D0E3E006676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8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4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9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8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7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8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90D05-1875-4F17-8AFB-25F741F87BCA}" type="datetimeFigureOut">
              <a:rPr lang="it-IT" smtClean="0"/>
              <a:t>28/06/2016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9F7C5-75F7-40C1-B7BC-81A579166A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26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1.jpeg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3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5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4.jpeg"/><Relationship Id="rId5" Type="http://schemas.openxmlformats.org/officeDocument/2006/relationships/diagramLayout" Target="../diagrams/layout4.xml"/><Relationship Id="rId10" Type="http://schemas.openxmlformats.org/officeDocument/2006/relationships/hyperlink" Target="http://www.google.it/url?sa=i&amp;rct=j&amp;q=&amp;esrc=s&amp;source=images&amp;cd=&amp;cad=rja&amp;uact=8&amp;ved=0ahUKEwi8-7L7_q_NAhWDwBQKHTpLA1oQjRwIBw&amp;url=http://www.grandain.com/2016/04/03/biblioteca-di-alba-i-laboratori-di-nati-per-leggere/&amp;bvm=bv.124817099,d.d24&amp;psig=AFQjCNHMVCE3B4G1jNyrgCdHNQAbqbCW4A&amp;ust=1466284791097257" TargetMode="External"/><Relationship Id="rId4" Type="http://schemas.openxmlformats.org/officeDocument/2006/relationships/diagramData" Target="../diagrams/data4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48.jpeg"/><Relationship Id="rId3" Type="http://schemas.microsoft.com/office/2007/relationships/hdphoto" Target="../media/hdphoto6.wdp"/><Relationship Id="rId7" Type="http://schemas.openxmlformats.org/officeDocument/2006/relationships/diagramColors" Target="../diagrams/colors6.xml"/><Relationship Id="rId12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45.jpeg"/><Relationship Id="rId4" Type="http://schemas.openxmlformats.org/officeDocument/2006/relationships/diagramData" Target="../diagrams/data6.xml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diagramLayout" Target="../diagrams/layou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diagramData" Target="../diagrams/data7.xml"/><Relationship Id="rId5" Type="http://schemas.openxmlformats.org/officeDocument/2006/relationships/image" Target="../media/image55.png"/><Relationship Id="rId15" Type="http://schemas.microsoft.com/office/2007/relationships/diagramDrawing" Target="../diagrams/drawing7.xml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diagramColors" Target="../diagrams/colors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microsoft.com/office/2007/relationships/hdphoto" Target="../media/hdphoto7.wdp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66.png"/><Relationship Id="rId5" Type="http://schemas.openxmlformats.org/officeDocument/2006/relationships/diagramData" Target="../diagrams/data8.xml"/><Relationship Id="rId10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microsoft.com/office/2007/relationships/hdphoto" Target="../media/hdphoto8.wdp"/><Relationship Id="rId4" Type="http://schemas.openxmlformats.org/officeDocument/2006/relationships/diagramLayout" Target="../diagrams/layout9.xml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8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hyperlink" Target="http://www.google.it/url?sa=i&amp;rct=j&amp;q=&amp;esrc=s&amp;source=images&amp;cd=&amp;cad=rja&amp;uact=8&amp;ved=0ahUKEwimrOnP6rnNAhXD1hoKHahKDqEQjRwIBw&amp;url=http://www.turismonovara.it/it/artestoriascheda?id%3D85&amp;bvm=bv.124817099,d.bGs&amp;psig=AFQjCNE4w_otn3bNf3VuO8M4vmICDL8mVw&amp;ust=146662299976817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SIMBOLO LIS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72" y="221449"/>
            <a:ext cx="6666312" cy="66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68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2329739871"/>
              </p:ext>
            </p:extLst>
          </p:nvPr>
        </p:nvGraphicFramePr>
        <p:xfrm>
          <a:off x="-2899365" y="2619747"/>
          <a:ext cx="7772400" cy="186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D:\Profili\u202514\Pictures\centroincontro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38" y="2564904"/>
            <a:ext cx="3108575" cy="383291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i\u202514\Pictures\corso_italian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543">
            <a:off x="6253281" y="375297"/>
            <a:ext cx="2617734" cy="2222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ofili\u202514\Pictures\corsi-danza-bambin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70" y="4221088"/>
            <a:ext cx="3128314" cy="196070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fili\u202514\Pictures\SPAGNOL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136">
            <a:off x="3472860" y="358849"/>
            <a:ext cx="2800350" cy="1638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903"/>
            <a:ext cx="1707714" cy="210302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Profili\u202514\Pictures\bridge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64904"/>
            <a:ext cx="1296144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08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Profili\u202514\Pictures\cose_linkersy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0" y="3188695"/>
            <a:ext cx="4795564" cy="35966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3248914013"/>
              </p:ext>
            </p:extLst>
          </p:nvPr>
        </p:nvGraphicFramePr>
        <p:xfrm>
          <a:off x="457200" y="274638"/>
          <a:ext cx="8229600" cy="286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D:\Profili\u202514\Pictures\TAA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9" y="404664"/>
            <a:ext cx="3902497" cy="26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randain.com/wp-content/uploads/2015/02/nati-per-leggerebibliotec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58282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0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882952635"/>
              </p:ext>
            </p:extLst>
          </p:nvPr>
        </p:nvGraphicFramePr>
        <p:xfrm>
          <a:off x="906512" y="29024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Profili\u202514\Pictures\scuo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1490216" cy="1490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fili\u202514\Pictures\scuo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8" y="2276872"/>
            <a:ext cx="4978094" cy="42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24691"/>
            <a:ext cx="4104456" cy="26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ssessore1.UBS\Pictures\MENS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155652" cy="21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69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mercatino-natale-carpignano-sesi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/>
          <p:cNvSpPr>
            <a:spLocks noGrp="1"/>
          </p:cNvSpPr>
          <p:nvPr>
            <p:ph type="ctrTitle" idx="4294967295"/>
          </p:nvPr>
        </p:nvSpPr>
        <p:spPr>
          <a:xfrm>
            <a:off x="827584" y="19589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9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Attività produttive</a:t>
            </a:r>
            <a:endParaRPr lang="it-IT" sz="9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070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483" y="365126"/>
            <a:ext cx="8264371" cy="1128824"/>
          </a:xfrm>
        </p:spPr>
        <p:txBody>
          <a:bodyPr/>
          <a:lstStyle/>
          <a:p>
            <a:pPr algn="ctr"/>
            <a:r>
              <a:rPr lang="it-IT" dirty="0" smtClean="0"/>
              <a:t>Commercio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4" y="1738123"/>
            <a:ext cx="3129960" cy="417328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1" y="1738123"/>
            <a:ext cx="2139467" cy="41732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44" y="1738123"/>
            <a:ext cx="2210782" cy="41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Progetti e realizzazioni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Nuovo regolamento del mercato</a:t>
            </a:r>
          </a:p>
          <a:p>
            <a:endParaRPr lang="it-IT" dirty="0"/>
          </a:p>
          <a:p>
            <a:r>
              <a:rPr lang="it-IT" dirty="0" smtClean="0"/>
              <a:t>Nuovi bandi per assegnazione posti</a:t>
            </a:r>
          </a:p>
          <a:p>
            <a:endParaRPr lang="it-IT" dirty="0"/>
          </a:p>
          <a:p>
            <a:r>
              <a:rPr lang="it-IT" dirty="0" smtClean="0"/>
              <a:t>Revisione delle tariffe di occupazione del suolo pubblico</a:t>
            </a:r>
          </a:p>
          <a:p>
            <a:endParaRPr lang="it-IT" dirty="0"/>
          </a:p>
          <a:p>
            <a:r>
              <a:rPr lang="it-IT" dirty="0"/>
              <a:t>G</a:t>
            </a:r>
            <a:r>
              <a:rPr lang="it-IT" dirty="0" smtClean="0"/>
              <a:t>estione diretta dell’imposta sulla pubblicità</a:t>
            </a:r>
          </a:p>
          <a:p>
            <a:endParaRPr lang="it-IT" dirty="0"/>
          </a:p>
          <a:p>
            <a:r>
              <a:rPr lang="it-IT" smtClean="0"/>
              <a:t>Piano parcheggi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83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scimbl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0"/>
            <a:ext cx="10012971" cy="685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217874068"/>
              </p:ext>
            </p:extLst>
          </p:nvPr>
        </p:nvGraphicFramePr>
        <p:xfrm>
          <a:off x="-2484784" y="2143361"/>
          <a:ext cx="8229600" cy="257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9" name="Picture 5" descr="D:\Profili\u202514\Pictures\fontan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436"/>
            <a:ext cx="4248274" cy="18771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rofili\u202514\Pictures\duj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979">
            <a:off x="1386311" y="4686527"/>
            <a:ext cx="2448272" cy="18362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Profili\u202514\Pictures\geraniu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096344" cy="20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i\u202514\Pictures\uva-fragola-coltivazione_NG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241">
            <a:off x="5739954" y="548680"/>
            <a:ext cx="3404046" cy="2270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Profili\u202514\Pictures\bovini_razza_piemontese_displa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77" y="3933055"/>
            <a:ext cx="3437367" cy="25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965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fili\u202514\Pictures\f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-477812"/>
            <a:ext cx="5840972" cy="82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186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ofili\u202514\Pictur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459432"/>
            <a:ext cx="4877976" cy="866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51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fili\u202514\Picture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873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50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ofili\u202514\Pictures\mercatino-natale-carpignano-sesi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67060349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5796136" y="1628800"/>
            <a:ext cx="3096344" cy="2160240"/>
          </a:xfrm>
          <a:ln cap="rnd">
            <a:solidFill>
              <a:schemeClr val="tx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 fontScale="90000"/>
          </a:bodyPr>
          <a:lstStyle/>
          <a:p>
            <a:r>
              <a:rPr lang="it-IT" sz="2700" b="1" dirty="0" smtClean="0">
                <a:solidFill>
                  <a:schemeClr val="tx2"/>
                </a:solidFill>
              </a:rPr>
              <a:t/>
            </a:r>
            <a:br>
              <a:rPr lang="it-IT" sz="2700" b="1" dirty="0" smtClean="0">
                <a:solidFill>
                  <a:schemeClr val="tx2"/>
                </a:solidFill>
              </a:rPr>
            </a:br>
            <a:r>
              <a:rPr lang="it-IT" sz="2700" b="1" dirty="0" smtClean="0">
                <a:solidFill>
                  <a:schemeClr val="tx2"/>
                </a:solidFill>
              </a:rPr>
              <a:t>ICI 2011</a:t>
            </a:r>
            <a:br>
              <a:rPr lang="it-IT" sz="2700" b="1" dirty="0" smtClean="0">
                <a:solidFill>
                  <a:schemeClr val="tx2"/>
                </a:solidFill>
              </a:rPr>
            </a:br>
            <a:r>
              <a:rPr lang="it-IT" sz="2200" dirty="0" smtClean="0">
                <a:solidFill>
                  <a:schemeClr val="tx2"/>
                </a:solidFill>
              </a:rPr>
              <a:t>0,5% - 0,6%</a:t>
            </a:r>
            <a:br>
              <a:rPr lang="it-IT" sz="2200" dirty="0" smtClean="0">
                <a:solidFill>
                  <a:schemeClr val="tx2"/>
                </a:solidFill>
              </a:rPr>
            </a:br>
            <a:r>
              <a:rPr lang="it-IT" sz="2200" b="1" dirty="0" smtClean="0">
                <a:solidFill>
                  <a:schemeClr val="tx2"/>
                </a:solidFill>
              </a:rPr>
              <a:t>IMU+TASI 2012</a:t>
            </a:r>
            <a:br>
              <a:rPr lang="it-IT" sz="2200" b="1" dirty="0" smtClean="0">
                <a:solidFill>
                  <a:schemeClr val="tx2"/>
                </a:solidFill>
              </a:rPr>
            </a:br>
            <a:r>
              <a:rPr lang="it-IT" sz="1600" dirty="0" smtClean="0">
                <a:solidFill>
                  <a:schemeClr val="tx2"/>
                </a:solidFill>
              </a:rPr>
              <a:t>(aliquota comunale)</a:t>
            </a:r>
            <a:br>
              <a:rPr lang="it-IT" sz="1600" dirty="0" smtClean="0">
                <a:solidFill>
                  <a:schemeClr val="tx2"/>
                </a:solidFill>
              </a:rPr>
            </a:br>
            <a:r>
              <a:rPr lang="it-IT" sz="2400" dirty="0" smtClean="0">
                <a:solidFill>
                  <a:schemeClr val="tx2"/>
                </a:solidFill>
              </a:rPr>
              <a:t>0,45+0,10=0,55</a:t>
            </a:r>
            <a:br>
              <a:rPr lang="it-IT" sz="2400" dirty="0" smtClean="0">
                <a:solidFill>
                  <a:schemeClr val="tx2"/>
                </a:solidFill>
              </a:rPr>
            </a:br>
            <a:r>
              <a:rPr lang="it-IT" sz="2400" dirty="0" smtClean="0">
                <a:solidFill>
                  <a:schemeClr val="tx2"/>
                </a:solidFill>
              </a:rPr>
              <a:t>0,52+0,10=0,62</a:t>
            </a:r>
            <a:br>
              <a:rPr lang="it-IT" sz="2400" dirty="0" smtClean="0">
                <a:solidFill>
                  <a:schemeClr val="tx2"/>
                </a:solidFill>
              </a:rPr>
            </a:b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pPr marL="0" indent="0">
              <a:buNone/>
            </a:pPr>
            <a:endParaRPr lang="it-IT" b="1" dirty="0" smtClean="0">
              <a:solidFill>
                <a:schemeClr val="tx2"/>
              </a:solidFill>
            </a:endParaRPr>
          </a:p>
          <a:p>
            <a:r>
              <a:rPr lang="it-IT" b="1" dirty="0" smtClean="0">
                <a:solidFill>
                  <a:schemeClr val="tx2"/>
                </a:solidFill>
              </a:rPr>
              <a:t>4.500.000 euro di debiti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127.000 euro di interessi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235.000 euro di rate di mutui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Spese rigide e consolidate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BILANCIO IMBALLATO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17" name="Segnaposto contenuto 16"/>
          <p:cNvSpPr>
            <a:spLocks noGrp="1"/>
          </p:cNvSpPr>
          <p:nvPr>
            <p:ph sz="half" idx="2"/>
          </p:nvPr>
        </p:nvSpPr>
        <p:spPr>
          <a:xfrm>
            <a:off x="971600" y="5157192"/>
            <a:ext cx="4038600" cy="1296143"/>
          </a:xfrm>
          <a:ln>
            <a:solidFill>
              <a:schemeClr val="tx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3500000">
              <a:schemeClr val="tx2">
                <a:alpha val="50000"/>
              </a:scheme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pPr marL="0" indent="0">
              <a:buNone/>
            </a:pPr>
            <a:r>
              <a:rPr lang="it-IT" sz="22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Addizionale</a:t>
            </a:r>
            <a:r>
              <a:rPr lang="it-IT" sz="2200" dirty="0" smtClean="0"/>
              <a:t> </a:t>
            </a:r>
            <a:r>
              <a:rPr lang="it-IT" sz="2200" b="1" dirty="0" smtClean="0">
                <a:solidFill>
                  <a:schemeClr val="tx2"/>
                </a:solidFill>
              </a:rPr>
              <a:t>IRPEF</a:t>
            </a:r>
          </a:p>
          <a:p>
            <a:pPr marL="0" indent="0">
              <a:buNone/>
            </a:pPr>
            <a:r>
              <a:rPr lang="it-IT" sz="2200" b="1" dirty="0" smtClean="0">
                <a:solidFill>
                  <a:schemeClr val="tx2"/>
                </a:solidFill>
              </a:rPr>
              <a:t>2005: 0,20 aumentata nel 2006</a:t>
            </a:r>
          </a:p>
          <a:p>
            <a:pPr marL="0" indent="0">
              <a:buNone/>
            </a:pPr>
            <a:r>
              <a:rPr lang="it-IT" sz="2200" b="1" dirty="0" smtClean="0">
                <a:solidFill>
                  <a:schemeClr val="tx2"/>
                </a:solidFill>
              </a:rPr>
              <a:t>2015: 0,50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8" name="AutoShape 4" descr="Risultati immagini per tass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AutoShape 6" descr="Risultati immagini per tasse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9" name="Picture 7" descr="D:\Profili\u202514\Pictures\tass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04" y="4933650"/>
            <a:ext cx="2664296" cy="15144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bevelT w="139700" h="139700" prst="divot"/>
            <a:contourClr>
              <a:srgbClr val="FFC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862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fili\u202514\Picture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56456"/>
            <a:ext cx="9577064" cy="66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12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3612D"/>
              </a:clrFrom>
              <a:clrTo>
                <a:srgbClr val="D3612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54" y="-17141"/>
            <a:ext cx="9215050" cy="33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Profili\u202514\Pictures\pozzi-petrolio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77" y="404664"/>
            <a:ext cx="9211354" cy="45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54" y="105816"/>
            <a:ext cx="9211354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54" y="4974360"/>
            <a:ext cx="9211354" cy="20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0" y="2646535"/>
            <a:ext cx="4786410" cy="23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32" y="24942"/>
            <a:ext cx="4320480" cy="26525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378">
            <a:off x="308986" y="1098980"/>
            <a:ext cx="3278835" cy="279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0" y="3846179"/>
            <a:ext cx="3979102" cy="26353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D:\Profili\u202514\Pictures\question-mark-434152_960_72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0570"/>
            <a:ext cx="2830247" cy="28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901961609"/>
              </p:ext>
            </p:extLst>
          </p:nvPr>
        </p:nvGraphicFramePr>
        <p:xfrm>
          <a:off x="3275856" y="4289860"/>
          <a:ext cx="8229600" cy="244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529766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5_Etern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4" y="-44648"/>
            <a:ext cx="9161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 rot="19789921">
            <a:off x="341434" y="2179072"/>
            <a:ext cx="8229600" cy="1143000"/>
          </a:xfrm>
        </p:spPr>
        <p:txBody>
          <a:bodyPr>
            <a:noAutofit/>
          </a:bodyPr>
          <a:lstStyle/>
          <a:p>
            <a:r>
              <a:rPr lang="it-IT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Mappatura amianto</a:t>
            </a:r>
            <a:endParaRPr lang="it-IT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 rot="20442435">
            <a:off x="-60471" y="849707"/>
            <a:ext cx="6768752" cy="892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Attesa finanziamenti agevolati</a:t>
            </a:r>
            <a:endParaRPr lang="it-IT" sz="40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 rot="2242042">
            <a:off x="4714746" y="4543244"/>
            <a:ext cx="4038600" cy="649655"/>
          </a:xfrm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/>
          <a:p>
            <a:pPr marL="0" indent="0">
              <a:buNone/>
            </a:pPr>
            <a:r>
              <a:rPr lang="it-IT" sz="6000" dirty="0" smtClean="0">
                <a:solidFill>
                  <a:srgbClr val="FFFF00"/>
                </a:solidFill>
              </a:rPr>
              <a:t>Rimozione</a:t>
            </a:r>
            <a:endParaRPr lang="it-IT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fili\u202514\Pictures\6_P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505974" cy="51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ZONA PIP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2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" r="14515"/>
          <a:stretch/>
        </p:blipFill>
        <p:spPr bwMode="auto">
          <a:xfrm>
            <a:off x="0" y="0"/>
            <a:ext cx="918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6230">
            <a:off x="3917003" y="729808"/>
            <a:ext cx="2205983" cy="3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532464847"/>
              </p:ext>
            </p:extLst>
          </p:nvPr>
        </p:nvGraphicFramePr>
        <p:xfrm>
          <a:off x="457200" y="274638"/>
          <a:ext cx="8229600" cy="250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524">
            <a:off x="5268362" y="75065"/>
            <a:ext cx="2112897" cy="32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002">
            <a:off x="6575215" y="241451"/>
            <a:ext cx="2167223" cy="307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75200" y="-675456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276410" y="4365104"/>
            <a:ext cx="4096800" cy="198498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prstTxWarp prst="textInflate">
              <a:avLst/>
            </a:prstTxWarp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Associazioni</a:t>
            </a: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Volontari</a:t>
            </a: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Manifestazioni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15828"/>
            <a:ext cx="2296110" cy="38164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0482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08" y="3657178"/>
            <a:ext cx="2057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4773376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32" y="1844824"/>
            <a:ext cx="219289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327004" y="2060848"/>
            <a:ext cx="2232248" cy="2208169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     Attività:         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      Laboratori</a:t>
            </a:r>
            <a:b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  Manifestazioni</a:t>
            </a:r>
            <a:b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Accompagnamento                   allo studio</a:t>
            </a:r>
            <a:b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 rot="20829284">
            <a:off x="67464" y="4247127"/>
            <a:ext cx="2567655" cy="1872208"/>
          </a:xfr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Nuovi arredi</a:t>
            </a: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Area Bimbi</a:t>
            </a: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Internet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395536" y="1772816"/>
            <a:ext cx="3600400" cy="122413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Alcuni dati (da dicembre 2015):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200 nuovi iscritti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600 prestiti</a:t>
            </a:r>
          </a:p>
        </p:txBody>
      </p:sp>
      <p:sp>
        <p:nvSpPr>
          <p:cNvPr id="11" name="Segnaposto testo 7"/>
          <p:cNvSpPr txBox="1">
            <a:spLocks/>
          </p:cNvSpPr>
          <p:nvPr/>
        </p:nvSpPr>
        <p:spPr>
          <a:xfrm>
            <a:off x="384300" y="1844824"/>
            <a:ext cx="3600400" cy="1224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smtClean="0">
                <a:solidFill>
                  <a:schemeClr val="accent2">
                    <a:lumMod val="75000"/>
                  </a:schemeClr>
                </a:solidFill>
              </a:rPr>
              <a:t>Alcuni dati (da dicembre 2015):</a:t>
            </a:r>
          </a:p>
          <a:p>
            <a:pPr marL="285750" indent="-285750">
              <a:buFontTx/>
              <a:buChar char="-"/>
            </a:pPr>
            <a:r>
              <a:rPr lang="it-IT" sz="2000" b="1" smtClean="0">
                <a:solidFill>
                  <a:schemeClr val="accent2">
                    <a:lumMod val="75000"/>
                  </a:schemeClr>
                </a:solidFill>
              </a:rPr>
              <a:t>200 nuovi iscritti</a:t>
            </a:r>
          </a:p>
          <a:p>
            <a:pPr marL="285750" indent="-285750">
              <a:buFontTx/>
              <a:buChar char="-"/>
            </a:pPr>
            <a:r>
              <a:rPr lang="it-IT" sz="2000" b="1" smtClean="0">
                <a:solidFill>
                  <a:schemeClr val="accent2">
                    <a:lumMod val="75000"/>
                  </a:schemeClr>
                </a:solidFill>
              </a:rPr>
              <a:t>600 prestiti</a:t>
            </a:r>
            <a:endParaRPr lang="it-IT" sz="2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Segnaposto testo 7"/>
          <p:cNvSpPr txBox="1">
            <a:spLocks/>
          </p:cNvSpPr>
          <p:nvPr/>
        </p:nvSpPr>
        <p:spPr>
          <a:xfrm>
            <a:off x="6771832" y="1844824"/>
            <a:ext cx="2192895" cy="45365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t-IT" sz="2800" b="1" dirty="0" smtClean="0">
                <a:solidFill>
                  <a:schemeClr val="accent2">
                    <a:lumMod val="75000"/>
                  </a:schemeClr>
                </a:solidFill>
              </a:rPr>
              <a:t>Prestissimo:</a:t>
            </a:r>
          </a:p>
          <a:p>
            <a:endParaRPr lang="it-IT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Santa Croce</a:t>
            </a:r>
          </a:p>
          <a:p>
            <a:pPr marL="342900" indent="-342900">
              <a:buFontTx/>
              <a:buChar char="-"/>
            </a:pP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Fiera d’autunno</a:t>
            </a:r>
          </a:p>
          <a:p>
            <a:pPr marL="342900" indent="-342900">
              <a:buFontTx/>
              <a:buChar char="-"/>
            </a:pP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Fiera d’inverno</a:t>
            </a:r>
          </a:p>
          <a:p>
            <a:pPr marL="342900" indent="-342900">
              <a:buFontTx/>
              <a:buChar char="-"/>
            </a:pPr>
            <a:r>
              <a:rPr lang="it-IT" sz="1800" b="1" i="1" dirty="0" smtClean="0">
                <a:solidFill>
                  <a:schemeClr val="accent2">
                    <a:lumMod val="75000"/>
                  </a:schemeClr>
                </a:solidFill>
              </a:rPr>
              <a:t>Settimana Green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La cultura       dell’ambiente</a:t>
            </a:r>
          </a:p>
        </p:txBody>
      </p:sp>
      <p:sp>
        <p:nvSpPr>
          <p:cNvPr id="15" name="Ovale 14"/>
          <p:cNvSpPr/>
          <p:nvPr/>
        </p:nvSpPr>
        <p:spPr>
          <a:xfrm>
            <a:off x="4469160" y="4793704"/>
            <a:ext cx="2302672" cy="1788046"/>
          </a:xfrm>
          <a:prstGeom prst="ellipse">
            <a:avLst/>
          </a:prstGeom>
          <a:blipFill rotWithShape="1"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CasellaDiTesto 8"/>
          <p:cNvSpPr txBox="1"/>
          <p:nvPr/>
        </p:nvSpPr>
        <p:spPr>
          <a:xfrm>
            <a:off x="4759052" y="4725144"/>
            <a:ext cx="1800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t-IT" sz="2000" b="1" dirty="0" smtClean="0">
                <a:solidFill>
                  <a:srgbClr val="FF0000"/>
                </a:solidFill>
              </a:rPr>
              <a:t> I Protagonisti: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     CONSIGLIO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    VOLONTARI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       UTENTI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				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				.</a:t>
            </a:r>
            <a:endParaRPr lang="it-IT" dirty="0"/>
          </a:p>
        </p:txBody>
      </p:sp>
      <p:pic>
        <p:nvPicPr>
          <p:cNvPr id="1026" name="Picture 2" descr="D:\Profili\u202514\Pictures\Tess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7"/>
            <a:ext cx="4752528" cy="3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i\u202514\Pictures\tesseraRe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34" y="3593603"/>
            <a:ext cx="4565178" cy="295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396712" cy="66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Sport</a:t>
            </a:r>
            <a:endParaRPr lang="it-IT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 descr="D:\Profili\u202514\Pictures\spor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934369"/>
            <a:ext cx="56197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769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45904"/>
            <a:ext cx="7886700" cy="75850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Impianti sportivi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850006" y="1352282"/>
            <a:ext cx="7665344" cy="4464073"/>
          </a:xfrm>
        </p:spPr>
        <p:txBody>
          <a:bodyPr/>
          <a:lstStyle/>
          <a:p>
            <a:pPr marL="0" indent="0">
              <a:buNone/>
            </a:pPr>
            <a:r>
              <a:rPr lang="it-IT" i="1" dirty="0" smtClean="0"/>
              <a:t>Campo da tennis</a:t>
            </a:r>
            <a:endParaRPr lang="it-IT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060621"/>
            <a:ext cx="3691088" cy="39360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82" y="2060619"/>
            <a:ext cx="4104067" cy="39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526"/>
            <a:ext cx="5184575" cy="68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7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88642" y="1365161"/>
            <a:ext cx="7626708" cy="4811802"/>
          </a:xfrm>
        </p:spPr>
        <p:txBody>
          <a:bodyPr/>
          <a:lstStyle/>
          <a:p>
            <a:pPr marL="0" indent="0">
              <a:buNone/>
            </a:pPr>
            <a:r>
              <a:rPr lang="it-IT" i="1" dirty="0" smtClean="0"/>
              <a:t>Palestra comunale</a:t>
            </a:r>
            <a:endParaRPr lang="it-IT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" y="1996224"/>
            <a:ext cx="3805707" cy="38057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43" y="1996224"/>
            <a:ext cx="3805707" cy="38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9665" y="1378039"/>
            <a:ext cx="7655685" cy="47989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Campo sportivo di via Rossini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8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569923834"/>
              </p:ext>
            </p:extLst>
          </p:nvPr>
        </p:nvGraphicFramePr>
        <p:xfrm>
          <a:off x="395536" y="116632"/>
          <a:ext cx="8229600" cy="2002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08563"/>
            <a:ext cx="4049713" cy="3605213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598" y="2388127"/>
            <a:ext cx="4051211" cy="36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14139" y="2118730"/>
            <a:ext cx="5190185" cy="2597912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8654" y="2118728"/>
            <a:ext cx="5190189" cy="25979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586" y="822589"/>
            <a:ext cx="2598221" cy="51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1" y="1319546"/>
            <a:ext cx="4122443" cy="3668376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259" y="602992"/>
            <a:ext cx="2842977" cy="56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3063" y="2127829"/>
            <a:ext cx="5065305" cy="25354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6441" y="2127829"/>
            <a:ext cx="5065303" cy="253540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8" y="862880"/>
            <a:ext cx="2541533" cy="50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SIMBOLO LIS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72" y="221449"/>
            <a:ext cx="6666312" cy="66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rofili\u202514\Pictures\260px-CarpignanoS_veduta_piazz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" y="831920"/>
            <a:ext cx="9150300" cy="60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C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Cosa abbiamo fatto</a:t>
            </a:r>
            <a:endParaRPr lang="it-IT" dirty="0">
              <a:solidFill>
                <a:srgbClr val="FFC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567234" y="1309649"/>
            <a:ext cx="8003232" cy="1540768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2014: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Rivisitazione spese              tutto in discussione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Lato entrate               riduzione TASI (30.000 euro)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1619672" y="2996952"/>
            <a:ext cx="7859216" cy="3275746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2015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Risparmiati 130.000 euro grazie 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0 compensi amministratori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Utenze comunali e mensa scolastica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Rinnovo impianto illuminazione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CISA 24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Verde pubblico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Smaltimento rifiuti e pulizia strade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Spese ricorrenti e razionalizzazione servizi</a:t>
            </a:r>
          </a:p>
          <a:p>
            <a:pPr marL="0" indent="0">
              <a:buNone/>
            </a:pPr>
            <a:endParaRPr lang="it-IT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400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9" name="Pentagono 8"/>
          <p:cNvSpPr/>
          <p:nvPr/>
        </p:nvSpPr>
        <p:spPr>
          <a:xfrm>
            <a:off x="3364204" y="2042469"/>
            <a:ext cx="762384" cy="9495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entagono 10"/>
          <p:cNvSpPr/>
          <p:nvPr/>
        </p:nvSpPr>
        <p:spPr>
          <a:xfrm>
            <a:off x="2690360" y="2463269"/>
            <a:ext cx="762384" cy="9495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D:\Profili\u202514\Pictures\risparm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944216" cy="13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rispar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1482"/>
            <a:ext cx="1152128" cy="8410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" y="548680"/>
            <a:ext cx="9036496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4208">
            <a:off x="3289765" y="2300968"/>
            <a:ext cx="5591829" cy="28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11560" y="274638"/>
            <a:ext cx="4608512" cy="4810546"/>
          </a:xfrm>
        </p:spPr>
        <p:txBody>
          <a:bodyPr>
            <a:normAutofit fontScale="90000"/>
          </a:bodyPr>
          <a:lstStyle/>
          <a:p>
            <a:pPr algn="l"/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IMU -42.000</a:t>
            </a:r>
            <a:b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CONTRIBUTI STATO -75.000</a:t>
            </a:r>
            <a:b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CONTRIBUTI REGIONE -7.000</a:t>
            </a:r>
            <a:b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DIRITTI DI SEGRETERIA – 4.000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700" i="1" dirty="0" smtClean="0">
                <a:solidFill>
                  <a:schemeClr val="tx2"/>
                </a:solidFill>
              </a:rPr>
              <a:t>TASI  – 30.000</a:t>
            </a:r>
            <a:r>
              <a:rPr lang="it-IT" sz="2700" dirty="0" smtClean="0"/>
              <a:t/>
            </a:r>
            <a:br>
              <a:rPr lang="it-IT" sz="27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3076" name="Picture 4" descr="http://www.comuniverso.it/img/mygallery/Carpignano%20Sesia,%20Municip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30" y="350100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D:\Profili\u202514\Pictures\MANIFESTO 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21" y="3823444"/>
            <a:ext cx="2110283" cy="295384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222" y="0"/>
            <a:ext cx="8229600" cy="109090"/>
          </a:xfrm>
        </p:spPr>
        <p:txBody>
          <a:bodyPr>
            <a:normAutofit/>
          </a:bodyPr>
          <a:lstStyle/>
          <a:p>
            <a:r>
              <a:rPr lang="it-IT" sz="100" dirty="0" smtClean="0"/>
              <a:t>.</a:t>
            </a:r>
            <a:endParaRPr lang="it-IT" sz="100" dirty="0"/>
          </a:p>
        </p:txBody>
      </p:sp>
      <p:sp>
        <p:nvSpPr>
          <p:cNvPr id="5" name="Rettangolo 4"/>
          <p:cNvSpPr/>
          <p:nvPr/>
        </p:nvSpPr>
        <p:spPr>
          <a:xfrm>
            <a:off x="1552403" y="188640"/>
            <a:ext cx="6297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Cosa stiamo facendo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0" name="Picture 4" descr="D:\Profili\u202514\Pictures\Tari-2016-Tassa-sui-rifiuti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000">
            <a:off x="4831375" y="1892134"/>
            <a:ext cx="4038600" cy="2174630"/>
          </a:xfrm>
          <a:prstGeom prst="wedgeEllipseCallout">
            <a:avLst/>
          </a:prstGeom>
          <a:noFill/>
          <a:ln w="57150"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Profili\u202514\Pictures\1-100-number-tile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1031">
            <a:off x="-79286" y="1372654"/>
            <a:ext cx="3903426" cy="3341334"/>
          </a:xfrm>
          <a:prstGeom prst="wedgeEllipseCallout">
            <a:avLst/>
          </a:prstGeom>
          <a:noFill/>
          <a:ln w="57150"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fili\u202514\Pictures\Carpignano_Sesia_Torchio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234500311"/>
              </p:ext>
            </p:extLst>
          </p:nvPr>
        </p:nvGraphicFramePr>
        <p:xfrm>
          <a:off x="-2700808" y="2175853"/>
          <a:ext cx="8229600" cy="250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19" y="215008"/>
            <a:ext cx="2267274" cy="289941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1808"/>
            <a:ext cx="2160240" cy="3212253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2" y="191716"/>
            <a:ext cx="1868328" cy="19604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44" y="4437112"/>
            <a:ext cx="2143125" cy="21717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www.turismonovara.it/Immagine.asp?T=112&amp;I=85&amp;M=0&amp;S=e36dfbefcba77fbc33d4438c6507ee48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20" y="4471888"/>
            <a:ext cx="33337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88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ottoscalacarpignano.it/img/stris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7305"/>
            <a:ext cx="3634670" cy="28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softEdge rad="127000"/>
          </a:effectLst>
        </p:spPr>
        <p:txBody>
          <a:bodyPr>
            <a:prstTxWarp prst="textWave2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3500" dirty="0" smtClean="0">
                <a:solidFill>
                  <a:schemeClr val="tx2"/>
                </a:solidFill>
                <a:latin typeface="Algerian" panose="04020705040A02060702" pitchFamily="82" charset="0"/>
              </a:rPr>
              <a:t>La viabilità</a:t>
            </a:r>
            <a:endParaRPr lang="it-IT" sz="3500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2052" name="Picture 4" descr="http://www.sottoscalacarpignano.it/img/luisi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2736304" cy="216799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ottoscalacarpignano.it/img/archile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" y="2108188"/>
            <a:ext cx="3150219" cy="22336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ottoscalacarpignano.it/img/posacene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3813"/>
            <a:ext cx="1828800" cy="1781175"/>
          </a:xfrm>
          <a:prstGeom prst="rect">
            <a:avLst/>
          </a:prstGeom>
          <a:noFill/>
          <a:effectLst>
            <a:innerShdw blurRad="63500" dist="50800" dir="2700000">
              <a:schemeClr val="accent6">
                <a:lumMod val="60000"/>
                <a:lumOff val="40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888</TotalTime>
  <Words>238</Words>
  <Application>Microsoft Office PowerPoint</Application>
  <PresentationFormat>Presentazione su schermo (4:3)</PresentationFormat>
  <Paragraphs>95</Paragraphs>
  <Slides>36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Presentazione standard di PowerPoint</vt:lpstr>
      <vt:lpstr> ICI 2011 0,5% - 0,6% IMU+TASI 2012 (aliquota comunale) 0,45+0,10=0,55 0,52+0,10=0,62 </vt:lpstr>
      <vt:lpstr>Presentazione standard di PowerPoint</vt:lpstr>
      <vt:lpstr>Cosa abbiamo fatto</vt:lpstr>
      <vt:lpstr>Presentazione standard di PowerPoint</vt:lpstr>
      <vt:lpstr> IMU -42.000 CONTRIBUTI STATO -75.000 CONTRIBUTI REGIONE -7.000 DIRITTI DI SEGRETERIA – 4.000   TASI  – 30.000    </vt:lpstr>
      <vt:lpstr>.</vt:lpstr>
      <vt:lpstr>Presentazione standard di PowerPoint</vt:lpstr>
      <vt:lpstr>La viabilità</vt:lpstr>
      <vt:lpstr>Presentazione standard di PowerPoint</vt:lpstr>
      <vt:lpstr>Presentazione standard di PowerPoint</vt:lpstr>
      <vt:lpstr>Presentazione standard di PowerPoint</vt:lpstr>
      <vt:lpstr>Attività produttive</vt:lpstr>
      <vt:lpstr>Commercio</vt:lpstr>
      <vt:lpstr>Progetti e realizzazioni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Mappatura amianto</vt:lpstr>
      <vt:lpstr>ZONA PIP</vt:lpstr>
      <vt:lpstr>.</vt:lpstr>
      <vt:lpstr>     Attività:                  Laboratori    Manifestazioni Accompagnamento                   allo studio </vt:lpstr>
      <vt:lpstr>.</vt:lpstr>
      <vt:lpstr>Presentazione standard di PowerPoint</vt:lpstr>
      <vt:lpstr>Sport</vt:lpstr>
      <vt:lpstr>Impianti sportivi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Intesa-Sanpaolo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Pescio Michele</dc:creator>
  <cp:lastModifiedBy>Pescio Michele</cp:lastModifiedBy>
  <cp:revision>106</cp:revision>
  <dcterms:created xsi:type="dcterms:W3CDTF">2016-06-17T20:07:57Z</dcterms:created>
  <dcterms:modified xsi:type="dcterms:W3CDTF">2016-06-28T14:33:29Z</dcterms:modified>
</cp:coreProperties>
</file>